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sldIdLst>
    <p:sldId id="256" r:id="rId2"/>
    <p:sldId id="258" r:id="rId3"/>
    <p:sldId id="319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8" r:id="rId13"/>
    <p:sldId id="317" r:id="rId14"/>
    <p:sldId id="313" r:id="rId15"/>
    <p:sldId id="314" r:id="rId16"/>
    <p:sldId id="315" r:id="rId17"/>
    <p:sldId id="316" r:id="rId18"/>
    <p:sldId id="328" r:id="rId19"/>
    <p:sldId id="321" r:id="rId20"/>
    <p:sldId id="323" r:id="rId21"/>
    <p:sldId id="324" r:id="rId22"/>
    <p:sldId id="320" r:id="rId23"/>
    <p:sldId id="325" r:id="rId24"/>
    <p:sldId id="326" r:id="rId25"/>
    <p:sldId id="327" r:id="rId26"/>
    <p:sldId id="329" r:id="rId27"/>
    <p:sldId id="330" r:id="rId28"/>
    <p:sldId id="341" r:id="rId29"/>
    <p:sldId id="334" r:id="rId30"/>
    <p:sldId id="335" r:id="rId31"/>
    <p:sldId id="344" r:id="rId32"/>
    <p:sldId id="336" r:id="rId33"/>
    <p:sldId id="338" r:id="rId34"/>
    <p:sldId id="340" r:id="rId35"/>
    <p:sldId id="260" r:id="rId36"/>
    <p:sldId id="261" r:id="rId37"/>
    <p:sldId id="263" r:id="rId38"/>
    <p:sldId id="264" r:id="rId39"/>
    <p:sldId id="343" r:id="rId40"/>
    <p:sldId id="331" r:id="rId41"/>
    <p:sldId id="332" r:id="rId42"/>
    <p:sldId id="269" r:id="rId43"/>
    <p:sldId id="333" r:id="rId44"/>
    <p:sldId id="345" r:id="rId45"/>
    <p:sldId id="342" r:id="rId46"/>
    <p:sldId id="277" r:id="rId47"/>
    <p:sldId id="278" r:id="rId48"/>
    <p:sldId id="287" r:id="rId49"/>
    <p:sldId id="288" r:id="rId50"/>
    <p:sldId id="289" r:id="rId51"/>
    <p:sldId id="304" r:id="rId52"/>
    <p:sldId id="290" r:id="rId53"/>
    <p:sldId id="291" r:id="rId54"/>
    <p:sldId id="292" r:id="rId55"/>
    <p:sldId id="296" r:id="rId56"/>
    <p:sldId id="302" r:id="rId57"/>
    <p:sldId id="303" r:id="rId58"/>
    <p:sldId id="257" r:id="rId59"/>
  </p:sldIdLst>
  <p:sldSz cx="9144000" cy="6858000" type="screen4x3"/>
  <p:notesSz cx="6858000" cy="9144000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84380"/>
    <p:restoredTop sz="94660"/>
  </p:normalViewPr>
  <p:slideViewPr>
    <p:cSldViewPr>
      <p:cViewPr>
        <p:scale>
          <a:sx n="73" d="100"/>
          <a:sy n="73" d="100"/>
        </p:scale>
        <p:origin x="-420" y="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fa-I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532C0521-C0D4-41AD-945F-71158A1778D0}" type="datetimeFigureOut">
              <a:rPr lang="fa-IR" smtClean="0"/>
              <a:t>1433/07/05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fa-IR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FC695EF5-653F-45B0-B752-DFF2610009C9}" type="slidenum">
              <a:rPr lang="fa-IR" smtClean="0"/>
              <a:t>‹#›</a:t>
            </a:fld>
            <a:endParaRPr 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r" rtl="1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r" rtl="1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r" rtl="1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r" rtl="1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r" rtl="1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r" rtl="1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r" rtl="1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r" rtl="1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r" rtl="1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838201"/>
            <a:ext cx="7848600" cy="2514599"/>
          </a:xfrm>
        </p:spPr>
        <p:txBody>
          <a:bodyPr>
            <a:normAutofit fontScale="90000"/>
          </a:bodyPr>
          <a:lstStyle/>
          <a:p>
            <a:r>
              <a:rPr lang="en-US" sz="13800" b="1" dirty="0" smtClean="0"/>
              <a:t>Apply! </a:t>
            </a:r>
            <a:r>
              <a:rPr lang="en-US" sz="6000" b="1" dirty="0" smtClean="0"/>
              <a:t/>
            </a:r>
            <a:br>
              <a:rPr lang="en-US" sz="6000" b="1" dirty="0" smtClean="0"/>
            </a:br>
            <a:r>
              <a:rPr lang="en-US" sz="6700" b="1" dirty="0" smtClean="0"/>
              <a:t>The AUT way… </a:t>
            </a:r>
            <a:endParaRPr lang="fa-IR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334000"/>
            <a:ext cx="6400800" cy="1447800"/>
          </a:xfrm>
        </p:spPr>
        <p:txBody>
          <a:bodyPr>
            <a:normAutofit/>
          </a:bodyPr>
          <a:lstStyle/>
          <a:p>
            <a:r>
              <a:rPr lang="fa-IR" sz="2400" dirty="0" smtClean="0">
                <a:latin typeface="Times New Roman" pitchFamily="18" charset="0"/>
                <a:cs typeface="Times New Roman" pitchFamily="18" charset="0"/>
              </a:rPr>
              <a:t>دانیال خشابی</a:t>
            </a:r>
          </a:p>
          <a:p>
            <a:r>
              <a:rPr lang="fa-IR" sz="2400" dirty="0" smtClean="0">
                <a:latin typeface="Times New Roman" pitchFamily="18" charset="0"/>
                <a:cs typeface="Times New Roman" pitchFamily="18" charset="0"/>
              </a:rPr>
              <a:t>خرداد 1391</a:t>
            </a:r>
            <a:endParaRPr lang="fa-IR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Users\khashabi\Desktop\pics\university_graduate_859331a - Cop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76200" y="3105150"/>
            <a:ext cx="6391275" cy="3752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مقاله دهید!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مقاله بخوانید !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ایده ها را ترکیب کنید!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514" name="Picture 2" descr="C:\Users\khashabi\Desktop\pics\researc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895600"/>
            <a:ext cx="4343400" cy="30991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بزرگترین دوست شما!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/>
          <a:srcRect r="552"/>
          <a:stretch>
            <a:fillRect/>
          </a:stretch>
        </p:blipFill>
        <p:spPr bwMode="auto">
          <a:xfrm>
            <a:off x="838200" y="1676400"/>
            <a:ext cx="68580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-76200" y="5181600"/>
            <a:ext cx="7848600" cy="609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کافیست بر شانه ی قبلی ها بایستید!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2400" y="5257800"/>
            <a:ext cx="7848600" cy="609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Google Scholar</a:t>
            </a: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 یک خدمت فوق العاده است! باید بتوانید به درستی از آن استفاده کنید...  </a:t>
            </a:r>
          </a:p>
        </p:txBody>
      </p:sp>
      <p:pic>
        <p:nvPicPr>
          <p:cNvPr id="9" name="Picture 2" descr="C:\Users\khashabi\Desktop\pics\scholar2.png"/>
          <p:cNvPicPr>
            <a:picLocks noChangeAspect="1" noChangeArrowheads="1"/>
          </p:cNvPicPr>
          <p:nvPr/>
        </p:nvPicPr>
        <p:blipFill>
          <a:blip r:embed="rId2"/>
          <a:srcRect b="7353"/>
          <a:stretch>
            <a:fillRect/>
          </a:stretch>
        </p:blipFill>
        <p:spPr bwMode="auto">
          <a:xfrm>
            <a:off x="152400" y="152400"/>
            <a:ext cx="8843264" cy="48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7772400" cy="762000"/>
          </a:xfrm>
        </p:spPr>
        <p:txBody>
          <a:bodyPr>
            <a:normAutofit/>
          </a:bodyPr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پژوهش کردن با درس خواندن خیلی تفاوت دارد!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295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لازم نیست به همه چیز مسلط باشید تا مقاله دهید!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باید در مورد مساله ی مورد نظر تمرکز کنید. 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حتی خیلی از دانشجوهای دکترا به خیلی از مطالب مسلط نیستند!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اما یاد گرفته اند چگونه پژوهش کنند.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682" name="AutoShape 2" descr="http://www.peaksurveys.com/images/surveys-colorado-springs.jp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a-IR"/>
          </a:p>
        </p:txBody>
      </p:sp>
      <p:pic>
        <p:nvPicPr>
          <p:cNvPr id="71683" name="Picture 3" descr="C:\Users\khashabi\Desktop\pics\surveys-colorado-spring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429000"/>
            <a:ext cx="3314700" cy="34290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581400" y="3581400"/>
            <a:ext cx="4270248" cy="274320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925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3800" b="1" i="0" u="none" strike="noStrike" kern="1200" normalizeH="0" baseline="0" noProof="0" dirty="0" smtClean="0">
              <a:ln w="11430"/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fa-IR" sz="4800" b="1" dirty="0" smtClean="0">
                <a:ln w="11430">
                  <a:solidFill>
                    <a:schemeClr val="tx2">
                      <a:lumMod val="50000"/>
                    </a:schemeClr>
                  </a:solidFill>
                </a:ln>
                <a:solidFill>
                  <a:srgbClr val="FFC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باید یاد بگیرید هر چیزی را که لازم دارید سریع به دست آورید!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3800" b="1" i="0" u="none" strike="noStrike" kern="1200" normalizeH="0" baseline="0" noProof="0" dirty="0">
              <a:ln w="11430"/>
              <a:solidFill>
                <a:srgbClr val="FFC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76400"/>
            <a:ext cx="7242048" cy="6858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Contribution</a:t>
            </a: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 با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innovation</a:t>
            </a: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 تفاوت دارد!</a:t>
            </a:r>
            <a:endParaRPr lang="fa-IR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76200" y="1219200"/>
            <a:ext cx="7848600" cy="609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در مقاله باید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Contribution</a:t>
            </a: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 داشته باشید! </a:t>
            </a:r>
          </a:p>
        </p:txBody>
      </p:sp>
      <p:pic>
        <p:nvPicPr>
          <p:cNvPr id="66562" name="Picture 2" descr="C:\Users\khashabi\Desktop\pics\innovation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590800"/>
            <a:ext cx="4978400" cy="3733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274320" lvl="0" indent="-256032" algn="r">
              <a:spcBef>
                <a:spcPts val="600"/>
              </a:spcBef>
              <a:defRPr/>
            </a:pPr>
            <a:r>
              <a:rPr lang="fa-IR" sz="4000" dirty="0" smtClean="0">
                <a:latin typeface="Times New Roman" pitchFamily="18" charset="0"/>
                <a:cs typeface="Times New Roman" pitchFamily="18" charset="0"/>
              </a:rPr>
              <a:t>اگر می خواهید بدانید چطور باید مقاله خوب نوشت، مقاله های خوب زیاد بخوانید! </a:t>
            </a:r>
            <a:endParaRPr lang="fa-IR" sz="4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5538" name="Picture 2" descr="C:\Users\khashabi\Desktop\pics\Female-University-Student-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981200"/>
            <a:ext cx="5105400" cy="3063240"/>
          </a:xfrm>
          <a:prstGeom prst="rect">
            <a:avLst/>
          </a:prstGeom>
          <a:noFill/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-76200" y="5181600"/>
            <a:ext cx="7848600" cy="609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نقاط قوت هر مقاله را شناسایی کنید!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زیاد بنویسید!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33800" y="1524000"/>
            <a:ext cx="4114800" cy="46482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ایده هایتان را فراموش نمی کنید.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افکارتان را منظم می کنید.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اعتماد به نفس بدست می آورید. </a:t>
            </a:r>
          </a:p>
          <a:p>
            <a:pPr marL="274320" lvl="0" indent="-256032" algn="just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حتی در صورت نا موفق بودن نتیجه ی نهایی، گزارشی از پژوهشتان نوشته اید!</a:t>
            </a:r>
          </a:p>
          <a:p>
            <a:pPr marL="274320" lvl="0" indent="-256032" algn="just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حتی سعی کنید پروژه ها و گزارش های درس هایتان را به انگلیسی بنویسید! </a:t>
            </a:r>
          </a:p>
        </p:txBody>
      </p:sp>
      <p:pic>
        <p:nvPicPr>
          <p:cNvPr id="69639" name="Picture 7" descr="C:\Users\khashabi\Desktop\pics\stock-photo-female-university-student-making-notes-on-a-notebook-18085504.jpg"/>
          <p:cNvPicPr>
            <a:picLocks noChangeAspect="1" noChangeArrowheads="1"/>
          </p:cNvPicPr>
          <p:nvPr/>
        </p:nvPicPr>
        <p:blipFill>
          <a:blip r:embed="rId2"/>
          <a:srcRect b="4687"/>
          <a:stretch>
            <a:fillRect/>
          </a:stretch>
        </p:blipFill>
        <p:spPr bwMode="auto">
          <a:xfrm>
            <a:off x="533399" y="1219200"/>
            <a:ext cx="3114231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242048" cy="701040"/>
          </a:xfrm>
        </p:spPr>
        <p:txBody>
          <a:bodyPr/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مجهز باشید!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9635" name="Picture 3" descr="C:\Users\khashabi\Desktop\pics\schol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971800"/>
            <a:ext cx="2583083" cy="2971800"/>
          </a:xfrm>
          <a:prstGeom prst="rect">
            <a:avLst/>
          </a:prstGeom>
          <a:noFill/>
        </p:spPr>
      </p:pic>
      <p:pic>
        <p:nvPicPr>
          <p:cNvPr id="69638" name="Picture 6" descr="C:\Users\khashabi\Desktop\pics\Modern-Scholar--21339.jpg"/>
          <p:cNvPicPr>
            <a:picLocks noChangeAspect="1" noChangeArrowheads="1"/>
          </p:cNvPicPr>
          <p:nvPr/>
        </p:nvPicPr>
        <p:blipFill>
          <a:blip r:embed="rId3">
            <a:lum contrast="20000"/>
          </a:blip>
          <a:srcRect b="4294"/>
          <a:stretch>
            <a:fillRect/>
          </a:stretch>
        </p:blipFill>
        <p:spPr bwMode="auto">
          <a:xfrm>
            <a:off x="1747121" y="2971800"/>
            <a:ext cx="2596279" cy="2971800"/>
          </a:xfrm>
          <a:prstGeom prst="rect">
            <a:avLst/>
          </a:prstGeom>
          <a:noFill/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685800" y="1066800"/>
            <a:ext cx="7162800" cy="46482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تسلط به ابزارهای مقاله نویسی بسیار کمکتان می کند! </a:t>
            </a:r>
          </a:p>
          <a:p>
            <a:pPr marL="731520" lvl="1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Word</a:t>
            </a: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 و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LaTeX</a:t>
            </a: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242048" cy="701040"/>
          </a:xfrm>
        </p:spPr>
        <p:txBody>
          <a:bodyPr/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آزمون های زبان!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85800" y="1066800"/>
            <a:ext cx="7162800" cy="46482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fa-IR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400" dirty="0" smtClean="0">
                <a:latin typeface="Times New Roman" pitchFamily="18" charset="0"/>
                <a:cs typeface="Times New Roman" pitchFamily="18" charset="0"/>
              </a:rPr>
              <a:t>چالش زبان را دست کم نگیرید!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400" dirty="0" smtClean="0">
                <a:latin typeface="Times New Roman" pitchFamily="18" charset="0"/>
                <a:cs typeface="Times New Roman" pitchFamily="18" charset="0"/>
              </a:rPr>
              <a:t>بسیاری به خاطر مشکل زبان از کورس رقابت بیرون می روند!</a:t>
            </a:r>
          </a:p>
        </p:txBody>
      </p:sp>
      <p:pic>
        <p:nvPicPr>
          <p:cNvPr id="7" name="Picture 2" descr="C:\Users\Ali\Desktop\Desktop\3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76200" y="1752600"/>
            <a:ext cx="8128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242048" cy="701040"/>
          </a:xfrm>
        </p:spPr>
        <p:txBody>
          <a:bodyPr/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صفحه ی اینترنتی!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33400" y="914400"/>
            <a:ext cx="7162800" cy="46482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fa-IR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400" dirty="0" smtClean="0">
                <a:latin typeface="Times New Roman" pitchFamily="18" charset="0"/>
                <a:cs typeface="Times New Roman" pitchFamily="18" charset="0"/>
              </a:rPr>
              <a:t>چرا؟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400" dirty="0" smtClean="0">
                <a:latin typeface="Times New Roman" pitchFamily="18" charset="0"/>
                <a:cs typeface="Times New Roman" pitchFamily="18" charset="0"/>
              </a:rPr>
              <a:t>محتوا و شکل آن؟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400" dirty="0" smtClean="0">
                <a:latin typeface="Times New Roman" pitchFamily="18" charset="0"/>
                <a:cs typeface="Times New Roman" pitchFamily="18" charset="0"/>
              </a:rPr>
              <a:t>از کجا بگیرم؟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84149" y="1600200"/>
            <a:ext cx="4273651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قدم ها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a-IR" sz="3600" dirty="0" smtClean="0">
                <a:latin typeface="Times New Roman" pitchFamily="18" charset="0"/>
                <a:cs typeface="Times New Roman" pitchFamily="18" charset="0"/>
              </a:rPr>
              <a:t>به چی احتیاج داریم؟ </a:t>
            </a:r>
          </a:p>
          <a:p>
            <a:pPr marL="514350" indent="-514350">
              <a:buFont typeface="+mj-lt"/>
              <a:buAutoNum type="arabicPeriod"/>
            </a:pPr>
            <a:r>
              <a:rPr lang="fa-IR" sz="3600" dirty="0" smtClean="0">
                <a:latin typeface="Times New Roman" pitchFamily="18" charset="0"/>
                <a:cs typeface="Times New Roman" pitchFamily="18" charset="0"/>
              </a:rPr>
              <a:t>برنامه ریزی برای رسیدن و استفاده از ابزار </a:t>
            </a:r>
          </a:p>
          <a:p>
            <a:pPr marL="514350" indent="-514350">
              <a:buNone/>
            </a:pPr>
            <a:endParaRPr lang="fa-IR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fa-IR" sz="3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 descr="C:\Users\khashabi\Desktop\pics\stock-photo-group-of-students-at-the-university-with-notebooks-71658679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b="6189"/>
          <a:stretch>
            <a:fillRect/>
          </a:stretch>
        </p:blipFill>
        <p:spPr bwMode="auto">
          <a:xfrm>
            <a:off x="1905000" y="3124200"/>
            <a:ext cx="4800600" cy="320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دانشگاه ها و دانشکده ها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استادان و محققان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مراکز تحقیقاتی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افتخارات ، فرهنگ ها و اولویت های دانشگاه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بدنه دانشجوئی دانشگاه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بودجه ها ، پروژه های در دست و پشتیبانی ها مالی دانشگاه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ویژگی های هیئت علمی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چشم انداز ، اهداف بلند مدت و کوتاه مدت دانشگاه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جایزه های علمی ، موقعیت های باز تحقیقاتی ، </a:t>
            </a:r>
            <a:r>
              <a:rPr lang="en-US" dirty="0" smtClean="0"/>
              <a:t>scholarship</a:t>
            </a:r>
            <a:r>
              <a:rPr lang="fa-IR" dirty="0" smtClean="0"/>
              <a:t> ها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تحقیق کنید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486400"/>
            <a:ext cx="7543800" cy="914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پروفایل سازی کنید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7696200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77724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242048" cy="701040"/>
          </a:xfrm>
        </p:spPr>
        <p:txBody>
          <a:bodyPr/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دکترا یا ارشد؟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85800" y="1066800"/>
            <a:ext cx="7162800" cy="46482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آینده ی شغلی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فاند</a:t>
            </a:r>
          </a:p>
        </p:txBody>
      </p:sp>
      <p:pic>
        <p:nvPicPr>
          <p:cNvPr id="9" name="Picture 2" descr="C:\Users\khashabi\Desktop\pics\845537306_decisions_poster_xlarge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0729" y="1371600"/>
            <a:ext cx="3353671" cy="4480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مخاطبان خود را خوب بشناسید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871663"/>
            <a:ext cx="3705613" cy="3690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838200"/>
            <a:ext cx="5181600" cy="2438400"/>
          </a:xfrm>
        </p:spPr>
        <p:txBody>
          <a:bodyPr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fa-IR" sz="4000" dirty="0" smtClean="0">
                <a:latin typeface="Times New Roman" pitchFamily="18" charset="0"/>
                <a:cs typeface="Times New Roman" pitchFamily="18" charset="0"/>
              </a:rPr>
              <a:t>یک لباس </a:t>
            </a:r>
            <a:r>
              <a:rPr lang="fa-IR" sz="4000" dirty="0" smtClean="0">
                <a:latin typeface="Times New Roman" pitchFamily="18" charset="0"/>
                <a:cs typeface="Times New Roman" pitchFamily="18" charset="0"/>
              </a:rPr>
              <a:t>به تن همه نمی </a:t>
            </a:r>
            <a:r>
              <a:rPr lang="fa-IR" sz="4000" dirty="0" smtClean="0">
                <a:latin typeface="Times New Roman" pitchFamily="18" charset="0"/>
                <a:cs typeface="Times New Roman" pitchFamily="18" charset="0"/>
              </a:rPr>
              <a:t>رود!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0" y="762000"/>
            <a:ext cx="2657475" cy="5305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fa-IR" dirty="0" smtClean="0"/>
              <a:t>زمان بندی ایمیل زدن</a:t>
            </a:r>
            <a:endParaRPr lang="en-US" dirty="0"/>
          </a:p>
        </p:txBody>
      </p:sp>
      <p:pic>
        <p:nvPicPr>
          <p:cNvPr id="4" name="Picture 2" descr="C:\Users\Ali\Desktop\Desktop\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50800" y="1905000"/>
            <a:ext cx="8128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استراتژی داشته باشید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133600"/>
            <a:ext cx="4637207" cy="350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fa-IR" dirty="0" smtClean="0"/>
              <a:t>انتظار بیجا نداشته باشید!</a:t>
            </a:r>
            <a:endParaRPr lang="en-US" dirty="0"/>
          </a:p>
        </p:txBody>
      </p:sp>
      <p:pic>
        <p:nvPicPr>
          <p:cNvPr id="76802" name="Picture 2" descr="C:\Users\khashabi\Desktop\pics\35emkj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905000"/>
            <a:ext cx="5953125" cy="3924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Statement of Purpose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33600"/>
            <a:ext cx="4495800" cy="340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609416"/>
            <a:ext cx="7239000" cy="4846320"/>
          </a:xfrm>
        </p:spPr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sz="3200" dirty="0" smtClean="0">
                <a:latin typeface="Times New Roman" pitchFamily="18" charset="0"/>
                <a:cs typeface="Times New Roman" pitchFamily="18" charset="0"/>
              </a:rPr>
              <a:t> چین :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2649310</a:t>
            </a:r>
            <a:r>
              <a:rPr lang="fa-IR" sz="3200" dirty="0" smtClean="0">
                <a:latin typeface="Times New Roman" pitchFamily="18" charset="0"/>
                <a:cs typeface="Times New Roman" pitchFamily="18" charset="0"/>
              </a:rPr>
              <a:t> نفر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sz="3200" dirty="0" smtClean="0">
                <a:latin typeface="Times New Roman" pitchFamily="18" charset="0"/>
                <a:cs typeface="Times New Roman" pitchFamily="18" charset="0"/>
              </a:rPr>
              <a:t> هند :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753631</a:t>
            </a:r>
            <a:r>
              <a:rPr lang="fa-IR" sz="3200" dirty="0" smtClean="0">
                <a:latin typeface="Times New Roman" pitchFamily="18" charset="0"/>
                <a:cs typeface="Times New Roman" pitchFamily="18" charset="0"/>
              </a:rPr>
              <a:t> نفر</a:t>
            </a:r>
          </a:p>
          <a:p>
            <a:pPr marL="18288" indent="0" algn="r" rtl="1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fa-IR" sz="1400" dirty="0" smtClean="0">
                <a:latin typeface="Times New Roman" pitchFamily="18" charset="0"/>
                <a:cs typeface="Times New Roman" pitchFamily="18" charset="0"/>
              </a:rPr>
              <a:t>منبع </a:t>
            </a:r>
            <a:r>
              <a:rPr lang="fa-IR" sz="1400" dirty="0" smtClean="0">
                <a:latin typeface="Times New Roman" pitchFamily="18" charset="0"/>
                <a:cs typeface="Times New Roman" pitchFamily="18" charset="0"/>
              </a:rPr>
              <a:t>: آمار بانک جهانی ، معیارهای توسعه جهان ، </a:t>
            </a:r>
            <a:r>
              <a:rPr lang="fa-IR" sz="1400" dirty="0" smtClean="0">
                <a:latin typeface="Times New Roman" pitchFamily="18" charset="0"/>
                <a:cs typeface="Times New Roman" pitchFamily="18" charset="0"/>
              </a:rPr>
              <a:t>2008</a:t>
            </a:r>
          </a:p>
          <a:p>
            <a:pPr marL="18288" indent="0" algn="r" rtl="1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fa-IR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18288" indent="0" algn="r" rtl="1"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fa-IR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میزان رقابت</a:t>
            </a:r>
            <a:endParaRPr lang="en-US" dirty="0"/>
          </a:p>
        </p:txBody>
      </p:sp>
      <p:sp>
        <p:nvSpPr>
          <p:cNvPr id="27650" name="AutoShape 2" descr="http://www.cafwd.org/page/-/images/blog/braindrain.jpe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a-IR"/>
          </a:p>
        </p:txBody>
      </p:sp>
      <p:sp>
        <p:nvSpPr>
          <p:cNvPr id="27652" name="AutoShape 4" descr="http://www.cafwd.org/page/-/images/blog/braindrain.jpe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a-IR"/>
          </a:p>
        </p:txBody>
      </p:sp>
      <p:pic>
        <p:nvPicPr>
          <p:cNvPr id="27654" name="Picture 6" descr="C:\Users\khashabi\Desktop\pics\above-view-of-people-waiting-patiently-48218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3048000"/>
            <a:ext cx="4876800" cy="36563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تصمیم خود را بگیرید!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پذیرش گرفتن آسان نیست؛</a:t>
            </a:r>
          </a:p>
          <a:p>
            <a:pPr marL="514350" indent="-514350">
              <a:buNone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باید خیلی در برابر سختی ها مقاوم باشید!</a:t>
            </a:r>
          </a:p>
          <a:p>
            <a:pPr marL="514350" indent="-514350">
              <a:buNone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4754" name="Picture 2" descr="C:\Users\khashabi\Desktop\pics\Crossroads-pictur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2438400"/>
            <a:ext cx="4432373" cy="441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7400" y="2819400"/>
            <a:ext cx="6096000" cy="3657600"/>
          </a:xfrm>
        </p:spPr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رقابت با باهوش ترین های دنیا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رقابت با سخت کوش ترین های دنیا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رقابت با موفق ترین های دنیا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شانس رقابت شما با این افراد در زمین آنها پائین است.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486400"/>
            <a:ext cx="7543800" cy="914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خبر بد</a:t>
            </a:r>
            <a:endParaRPr lang="en-US" dirty="0"/>
          </a:p>
        </p:txBody>
      </p:sp>
      <p:sp>
        <p:nvSpPr>
          <p:cNvPr id="26626" name="AutoShape 2" descr="http://www.cafwd.org/page/-/images/blog/braindrain.jpe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a-IR"/>
          </a:p>
        </p:txBody>
      </p:sp>
      <p:pic>
        <p:nvPicPr>
          <p:cNvPr id="26627" name="Picture 3" descr="C:\Users\khashabi\Desktop\pics\student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28600"/>
            <a:ext cx="6076950" cy="2337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0400" y="4648200"/>
            <a:ext cx="3048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رقبای شما 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8175"/>
            <a:ext cx="2667000" cy="266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33400"/>
            <a:ext cx="2191778" cy="2771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41673" y="533400"/>
            <a:ext cx="2499194" cy="358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71600"/>
            <a:ext cx="8001000" cy="3657600"/>
          </a:xfrm>
        </p:spPr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99</a:t>
            </a: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 درصد این افراد کاملا مشابه هم هستند.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دانشگاه های خوب تقریبا 80 درصد ورودی های خود را از این افراد انتخاب می کنند.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دانشگاه های خوب به دنبال پتانسیل خوب می گردند تا پیشینه خوب.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بازی را به زمین خودتان ببرید.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متمایز و متفاوت باشید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endParaRPr lang="fa-IR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256032" algn="r" rtl="1" fontAlgn="auto">
              <a:spcAft>
                <a:spcPts val="0"/>
              </a:spcAft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خبر خوب </a:t>
            </a:r>
            <a:endParaRPr lang="en-US" dirty="0"/>
          </a:p>
        </p:txBody>
      </p:sp>
      <p:pic>
        <p:nvPicPr>
          <p:cNvPr id="25603" name="Picture 3" descr="C:\Users\khashabi\Desktop\pics\2616421-162956-a-student-making-a-decision-thinking-pondering-analysing-etc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2971800"/>
            <a:ext cx="2524767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1066800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/>
                <a:gridCol w="2819400"/>
              </a:tblGrid>
              <a:tr h="370840">
                <a:tc>
                  <a:txBody>
                    <a:bodyPr/>
                    <a:lstStyle/>
                    <a:p>
                      <a:r>
                        <a:rPr lang="fa-IR" dirty="0" smtClean="0"/>
                        <a:t>مواردی که </a:t>
                      </a:r>
                      <a:r>
                        <a:rPr lang="fa-IR" baseline="0" dirty="0" smtClean="0"/>
                        <a:t>در اختیار شما هستند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smtClean="0"/>
                        <a:t>مواردی که در اختیار شما نیستند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 smtClean="0"/>
                        <a:t>رقبا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 smtClean="0"/>
                        <a:t>توصیه</a:t>
                      </a:r>
                      <a:r>
                        <a:rPr lang="fa-IR" baseline="0" dirty="0" smtClean="0"/>
                        <a:t> نامه ها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dirty="0" smtClean="0"/>
                        <a:t>کمیته تصمیم گیری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 smtClean="0"/>
                        <a:t>نامه ها به اساتید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C.V.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 smtClean="0"/>
                        <a:t>نمرات زبان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04800" y="4114800"/>
            <a:ext cx="7543800" cy="9144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ابزارهایی که دارید را به خوبی بشناسید و در استفاده از آنها هدفمند و با برنامه عمل کنید.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124200"/>
            <a:ext cx="7543800" cy="15240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برای هر کلمه در هر جزء ، هدف و برنامه داشته باشید. فضای شما محدود است ولی قدرت خلاقیت شما نا محدود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متفاوت باشید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90852"/>
            <a:ext cx="5181600" cy="3881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 fontAlgn="auto">
              <a:spcAft>
                <a:spcPts val="0"/>
              </a:spcAft>
              <a:defRPr/>
            </a:pPr>
            <a:r>
              <a:rPr lang="fa-IR" sz="3200" dirty="0" smtClean="0">
                <a:latin typeface="Times New Roman" pitchFamily="18" charset="0"/>
                <a:cs typeface="Times New Roman" pitchFamily="18" charset="0"/>
              </a:rPr>
              <a:t>شما چیز بیشتری از یک رزومه و تعدادی عدد هستید.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028825"/>
            <a:ext cx="5191125" cy="3076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2133600"/>
            <a:ext cx="7848600" cy="3657600"/>
          </a:xfrm>
        </p:spPr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همه ما انسان های یکتا و متفاوتی هستیم ، نشان دادن این تفاوت قسمت سخت کار است.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مرز بین خوب متفاوت بودن و بد متفاوت بودن ، خیلی باریک است.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نباید نشان دهید که تلاش می کنید متفاوت باشید.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endParaRPr lang="fa-IR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متفاوت بودن هنر است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فکر کنید.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خلاقیت به خرج دهید.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زمان بگذارید.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از کسی تقلید نکنید.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مطالعه کنید ، نمونه ببینید.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مرور کنید.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چند راه حل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242048" cy="701040"/>
          </a:xfrm>
        </p:spPr>
        <p:txBody>
          <a:bodyPr/>
          <a:lstStyle/>
          <a:p>
            <a:pPr algn="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Statement of Purpose</a:t>
            </a: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!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85800" y="1066800"/>
            <a:ext cx="7162800" cy="46482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نوشتن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SOP</a:t>
            </a: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 را دست کم نگیرید!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495550"/>
            <a:ext cx="814387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76400" y="4800600"/>
            <a:ext cx="4761240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4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ابزار هایی که احتیاج داریم!</a:t>
            </a:r>
            <a:endParaRPr lang="en-US" sz="4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6200" y="2187476"/>
            <a:ext cx="3352200" cy="230832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fa-IR" sz="2400" b="1" dirty="0" smtClean="0">
                <a:ln w="17780" cmpd="sng">
                  <a:solidFill>
                    <a:schemeClr val="tx2">
                      <a:lumMod val="50000"/>
                    </a:schemeClr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رزومه</a:t>
            </a:r>
            <a:endParaRPr lang="fa-IR" sz="2400" b="1" dirty="0" smtClean="0">
              <a:ln w="17780" cmpd="sng">
                <a:solidFill>
                  <a:schemeClr val="tx2">
                    <a:lumMod val="50000"/>
                  </a:schemeClr>
                </a:solidFill>
                <a:prstDash val="solid"/>
                <a:miter lim="800000"/>
              </a:ln>
              <a:solidFill>
                <a:sysClr val="windowText" lastClr="00000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fa-IR" sz="2400" b="1" dirty="0" smtClean="0">
                <a:ln w="17780" cmpd="sng">
                  <a:solidFill>
                    <a:schemeClr val="tx2">
                      <a:lumMod val="50000"/>
                    </a:schemeClr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سایت</a:t>
            </a:r>
            <a:r>
              <a:rPr lang="fa-IR" sz="2400" b="1" baseline="0" dirty="0" smtClean="0">
                <a:ln w="17780" cmpd="sng">
                  <a:solidFill>
                    <a:schemeClr val="tx2">
                      <a:lumMod val="50000"/>
                    </a:schemeClr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شخصی</a:t>
            </a:r>
            <a:endParaRPr lang="fa-IR" sz="2400" b="1" dirty="0" smtClean="0">
              <a:ln w="17780" cmpd="sng">
                <a:solidFill>
                  <a:schemeClr val="tx2">
                    <a:lumMod val="50000"/>
                  </a:schemeClr>
                </a:solidFill>
                <a:prstDash val="solid"/>
                <a:miter lim="800000"/>
              </a:ln>
              <a:solidFill>
                <a:sysClr val="windowText" lastClr="00000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fa-IR" sz="2400" b="1" dirty="0" smtClean="0">
                <a:ln w="17780" cmpd="sng">
                  <a:solidFill>
                    <a:schemeClr val="tx2">
                      <a:lumMod val="50000"/>
                    </a:schemeClr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نمره های زبان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a-IR" sz="2400" b="1" dirty="0" smtClean="0">
                <a:ln w="17780" cmpd="sng">
                  <a:solidFill>
                    <a:schemeClr val="tx2">
                      <a:lumMod val="50000"/>
                    </a:schemeClr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نامه به</a:t>
            </a:r>
            <a:r>
              <a:rPr lang="fa-IR" sz="2400" b="1" baseline="0" dirty="0" smtClean="0">
                <a:ln w="17780" cmpd="sng">
                  <a:solidFill>
                    <a:schemeClr val="tx2">
                      <a:lumMod val="50000"/>
                    </a:schemeClr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اساتید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fa-IR" sz="2400" b="1" dirty="0" smtClean="0">
                <a:ln w="17780" cmpd="sng">
                  <a:solidFill>
                    <a:schemeClr val="tx2">
                      <a:lumMod val="50000"/>
                    </a:schemeClr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توصیه</a:t>
            </a:r>
            <a:r>
              <a:rPr lang="fa-IR" sz="2400" b="1" baseline="0" dirty="0" smtClean="0">
                <a:ln w="17780" cmpd="sng">
                  <a:solidFill>
                    <a:schemeClr val="tx2">
                      <a:lumMod val="50000"/>
                    </a:schemeClr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نامه ها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ln w="17780" cmpd="sng">
                  <a:solidFill>
                    <a:schemeClr val="tx2">
                      <a:lumMod val="50000"/>
                    </a:schemeClr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Statement of Purpose</a:t>
            </a:r>
          </a:p>
        </p:txBody>
      </p:sp>
      <p:pic>
        <p:nvPicPr>
          <p:cNvPr id="3074" name="Picture 2" descr="C:\Users\khashabi\Desktop\pics\taking t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525" y="752475"/>
            <a:ext cx="3902075" cy="2600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توصیه نامه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066800"/>
            <a:ext cx="5040636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685800" y="457200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800" b="1" i="0" u="none" strike="noStrike" kern="1200" cap="all" spc="0" normalizeH="0" baseline="0" noProof="0" smtClean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جسور باشید</a:t>
            </a:r>
            <a:endParaRPr kumimoji="0" lang="en-US" sz="3800" b="1" i="0" u="none" strike="noStrike" kern="1200" cap="all" spc="0" normalizeH="0" baseline="0" noProof="0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706880"/>
            <a:ext cx="7239000" cy="4846320"/>
          </a:xfrm>
        </p:spPr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شانس رقابت برای بهترین دانشگاه ها برای شما وجود دارد.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از فرستادن نامه های زیاد  به استادان نترسید.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متواضع نباشید ولی زیاده روی نکنید.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در گرفتن توصیه نامه ها پررو باشید.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خود را به خوبی تبلیغ کنید.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نترسید و نا امید نشوید.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فاز منفی نگیرید.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مرز بین جسارت و بی ادبی 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3600" y="914400"/>
            <a:ext cx="6096000" cy="3657600"/>
          </a:xfrm>
        </p:spPr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همه چیز را بنویسید.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en-US" dirty="0" smtClean="0"/>
              <a:t>To-Do Lists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en-US" dirty="0" smtClean="0"/>
              <a:t>Calendar</a:t>
            </a:r>
            <a:endParaRPr lang="fa-IR" dirty="0" smtClean="0"/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جدول های </a:t>
            </a:r>
            <a:r>
              <a:rPr lang="en-US" dirty="0" smtClean="0"/>
              <a:t>Excel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برنامه ریزی جزئی و کلی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کار ها را اولویت بندی کنید.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قربانی بدهید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منظم باشید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سازمان یافته عمل کنید</a:t>
            </a:r>
            <a:endParaRPr lang="en-US" dirty="0"/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209800"/>
            <a:ext cx="593566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524000"/>
            <a:ext cx="814387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7239000" cy="8382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fa-IR" dirty="0" smtClean="0"/>
              <a:t>زمان ارسال مدارک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76200"/>
            <a:ext cx="7924800" cy="3657600"/>
          </a:xfrm>
        </p:spPr>
        <p:txBody>
          <a:bodyPr>
            <a:normAutofit fontScale="92500"/>
          </a:bodyPr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هر جزء از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Application </a:t>
            </a: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 شما باید یک قسمت از شخصیت شما را نشان دهد.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اجزای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Application </a:t>
            </a: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 نباید دچار افزونگی و تکرار باشند.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از بیان مطالبی که هیچ کمکی به شما نمی کند ، پرهیز کنید.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اجزای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Application </a:t>
            </a: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 باید در کنار هم چیده شوند تا تصویر کاملی از شما ایجاد کنند.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تصویر ایجادی باید سبب به یاد ماندن شما در کمیته پذیرش دانشگاه شود.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بازی را به زمین خود ببرید.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0386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چند توصیه</a:t>
            </a:r>
            <a:endParaRPr lang="en-US" dirty="0"/>
          </a:p>
        </p:txBody>
      </p:sp>
      <p:pic>
        <p:nvPicPr>
          <p:cNvPr id="24577" name="Picture 1" descr="C:\Users\khashabi\Desktop\pics\applying-to-college-early-increases-chances-of-admission-101216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3581400"/>
            <a:ext cx="4238625" cy="2571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" y="1524000"/>
            <a:ext cx="6705600" cy="3657600"/>
          </a:xfrm>
        </p:spPr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پوشش دادن نقص ها با نقاط قوت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تاکید نکردن به نقص ها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توجیه یا عدم توجیه نقص ها ؟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/>
              <a:t>آماده کردن بهترین و قوی ترین ارائه با نکات مثبتی که در اختیار دارید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 fontAlgn="auto">
              <a:spcAft>
                <a:spcPts val="0"/>
              </a:spcAft>
              <a:defRPr/>
            </a:pPr>
            <a:r>
              <a:rPr lang="fa-IR" sz="3200" dirty="0" smtClean="0"/>
              <a:t>هیچ </a:t>
            </a:r>
            <a:r>
              <a:rPr lang="en-US" sz="3200" dirty="0" smtClean="0"/>
              <a:t>Application </a:t>
            </a:r>
            <a:r>
              <a:rPr lang="fa-IR" sz="3200" dirty="0" smtClean="0"/>
              <a:t> بدون نقص نیست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0" y="1828800"/>
            <a:ext cx="6096000" cy="3657600"/>
          </a:xfrm>
        </p:spPr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استفاده از پروفایل ها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ارائه دادن متناسب خودتان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متمایز و متفاوت بودن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به یاد ماندنی بودن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چرا دانشگاه باید شما را بخواهد ؟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خود را جای مسئولین پذیرش بگذارید.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ضمنی باشید.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یک استراتژی برای هر دانشگاه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خود را باور کنید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7051"/>
            <a:ext cx="4052888" cy="4086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230880"/>
            <a:ext cx="7239000" cy="4846320"/>
          </a:xfrm>
        </p:spPr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نا امیدی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کمبود وقت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سر در گمی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فشار کاری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به هم خوردن برنامه ها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سر و کله زدن با اساتید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گرفتن پذیرش کار دشواری است.</a:t>
            </a:r>
            <a:endParaRPr lang="en-US" dirty="0"/>
          </a:p>
        </p:txBody>
      </p:sp>
      <p:pic>
        <p:nvPicPr>
          <p:cNvPr id="19457" name="Picture 1" descr="C:\Users\khashabi\Desktop\pics\end-of-semester-student-studying-finals-week-grading-essays-570x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81200"/>
            <a:ext cx="4922520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239000" cy="777240"/>
          </a:xfrm>
        </p:spPr>
        <p:txBody>
          <a:bodyPr>
            <a:normAutofit/>
          </a:bodyPr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قدم بزرگ: رزومه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0418" name="Picture 2" descr="C:\Users\khashabi\Desktop\pics\article-new-ehow-images-a07-35-gv-apply-university-scholarships-ontario-800x8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124200"/>
            <a:ext cx="5137078" cy="3429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7848600" cy="3657600"/>
          </a:xfrm>
        </p:spPr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حتما </a:t>
            </a: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در اسرع وقت رزومه تان را بنویسید!! </a:t>
            </a:r>
            <a:endParaRPr lang="fa-IR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این کار ممکن است هفته ها به طول بیانجامد!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با این کار خلا ها را مشاهده می کنید! </a:t>
            </a:r>
            <a:endParaRPr lang="fa-IR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256032" algn="r" rtl="1" fontAlgn="auto">
              <a:spcAft>
                <a:spcPts val="0"/>
              </a:spcAft>
              <a:defRPr/>
            </a:pPr>
            <a:endParaRPr lang="fa-IR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256032" algn="r" rtl="1" fontAlgn="auto">
              <a:spcAft>
                <a:spcPts val="0"/>
              </a:spcAft>
              <a:defRPr/>
            </a:pPr>
            <a:endParaRPr lang="fa-IR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875" y="4876800"/>
            <a:ext cx="7680325" cy="914400"/>
          </a:xfrm>
        </p:spPr>
        <p:txBody>
          <a:bodyPr/>
          <a:lstStyle/>
          <a:p>
            <a:pPr algn="r" rtl="1" fontAlgn="auto">
              <a:spcAft>
                <a:spcPts val="0"/>
              </a:spcAft>
              <a:defRPr/>
            </a:pPr>
            <a:r>
              <a:rPr lang="fa-IR" sz="4400" dirty="0" smtClean="0"/>
              <a:t>جو دانشگاه و </a:t>
            </a:r>
            <a:r>
              <a:rPr lang="en-US" sz="4400" dirty="0" smtClean="0"/>
              <a:t>Apply Abroad</a:t>
            </a:r>
            <a:endParaRPr lang="en-US" sz="44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123950"/>
            <a:ext cx="3190875" cy="2914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228600"/>
            <a:ext cx="7239000" cy="1143000"/>
          </a:xfrm>
        </p:spPr>
        <p:txBody>
          <a:bodyPr/>
          <a:lstStyle/>
          <a:p>
            <a:pPr algn="ctr"/>
            <a:r>
              <a:rPr lang="fa-IR" dirty="0" smtClean="0"/>
              <a:t>متحد باشید!!</a:t>
            </a:r>
            <a:endParaRPr lang="fa-IR" dirty="0"/>
          </a:p>
        </p:txBody>
      </p:sp>
      <p:pic>
        <p:nvPicPr>
          <p:cNvPr id="7" name="Picture 6" descr="unity---group-of-people-working-together-48219b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6400" y="1066800"/>
            <a:ext cx="53340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0" y="1752600"/>
            <a:ext cx="6096000" cy="3657600"/>
          </a:xfrm>
        </p:spPr>
        <p:txBody>
          <a:bodyPr/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اول به خودتان اطمینان داشته باشید و سپس به سایرین.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مسیر خود را بروید نه مسیر دیگران.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پشتکار داشته باشید 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باور کنید که می توانید.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1524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به خود اعتماد داشته باشید</a:t>
            </a:r>
            <a:endParaRPr lang="en-US" dirty="0"/>
          </a:p>
        </p:txBody>
      </p:sp>
      <p:pic>
        <p:nvPicPr>
          <p:cNvPr id="17410" name="Picture 2" descr="C:\Users\khashabi\Desktop\pics\making-college-decision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2895600"/>
            <a:ext cx="447040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1676400"/>
            <a:ext cx="7543800" cy="9144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a-IR" sz="3600" dirty="0" smtClean="0">
                <a:latin typeface="Times New Roman" pitchFamily="18" charset="0"/>
                <a:cs typeface="Times New Roman" pitchFamily="18" charset="0"/>
              </a:rPr>
              <a:t>می توانید از بهترین دانشگاه ها پذیرش بگیرید به شرطی که به قدرتها و توانائی های خود ایمان داشته باشید.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 descr="C:\Users\khashabi\Desktop\pics\stock-photo-two-young-smiley-graduate-students-in-gown-with-diploma-isolated-55934494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060"/>
          <a:stretch>
            <a:fillRect/>
          </a:stretch>
        </p:blipFill>
        <p:spPr bwMode="auto">
          <a:xfrm>
            <a:off x="2869479" y="2819400"/>
            <a:ext cx="2388321" cy="36006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71800" y="-76200"/>
            <a:ext cx="72390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رویاهایتان را دنبال کنید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3312566" cy="396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228600" y="480060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97500"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1" i="0" u="none" strike="noStrike" kern="1200" cap="all" spc="0" normalizeH="0" baseline="0" noProof="0" dirty="0" smtClean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زندگی رویائی خود را شروع کنید.</a:t>
            </a:r>
            <a:endParaRPr kumimoji="0" lang="en-US" sz="3600" b="1" i="0" u="none" strike="noStrike" kern="1200" cap="all" spc="0" normalizeH="0" baseline="0" noProof="0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gradFill>
                <a:gsLst>
                  <a:gs pos="0">
                    <a:schemeClr val="accent4">
                      <a:tint val="13000"/>
                    </a:schemeClr>
                  </a:gs>
                  <a:gs pos="10000">
                    <a:schemeClr val="accent4">
                      <a:tint val="20000"/>
                    </a:schemeClr>
                  </a:gs>
                  <a:gs pos="49000">
                    <a:schemeClr val="accent4">
                      <a:tint val="70000"/>
                    </a:schemeClr>
                  </a:gs>
                  <a:gs pos="50000">
                    <a:schemeClr val="accent4">
                      <a:tint val="97000"/>
                    </a:schemeClr>
                  </a:gs>
                  <a:gs pos="100000">
                    <a:schemeClr val="accent4">
                      <a:tint val="2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90800" y="1676400"/>
            <a:ext cx="5410200" cy="4419600"/>
          </a:xfrm>
        </p:spPr>
        <p:txBody>
          <a:bodyPr>
            <a:normAutofit fontScale="92500" lnSpcReduction="10000"/>
          </a:bodyPr>
          <a:lstStyle/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1 – زندگی کنار اقیانوس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2- معاشرت با انسان های مختلف با زمینه ها ، اخلاقیات و شخصیت های مختلف 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3- تحصیل در دانشگاه با معماری جذاب کلاسیک و محیط زیست زیبا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4- زندگی در شهر مملو از هنر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5- زندگی در یک شهر بزرگ و پر جنب و جوش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6- کار کردن در یکی از شرکت های گوگل ، اپل یا </a:t>
            </a: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مایکروسافت</a:t>
            </a:r>
          </a:p>
          <a:p>
            <a:pPr marL="274320" indent="-256032" algn="r" rtl="1" fontAlgn="auto">
              <a:spcAft>
                <a:spcPts val="0"/>
              </a:spcAft>
              <a:defRPr/>
            </a:pPr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7- تدریس و کار در یکی از بهترین دانشگاه های دنیا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fa-IR" dirty="0" smtClean="0"/>
              <a:t>چند </a:t>
            </a:r>
            <a:r>
              <a:rPr lang="fa-IR" dirty="0" smtClean="0"/>
              <a:t>نمونه رویا! </a:t>
            </a:r>
            <a:endParaRPr lang="en-US" dirty="0"/>
          </a:p>
        </p:txBody>
      </p:sp>
      <p:pic>
        <p:nvPicPr>
          <p:cNvPr id="11265" name="Picture 1" descr="C:\Users\khashabi\Desktop\pics\1243496493O7hfw8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76200" y="1515297"/>
            <a:ext cx="3733800" cy="45807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28600" y="1219200"/>
            <a:ext cx="7391400" cy="914400"/>
          </a:xfrm>
        </p:spPr>
        <p:txBody>
          <a:bodyPr>
            <a:normAutofit fontScale="90000"/>
          </a:bodyPr>
          <a:lstStyle/>
          <a:p>
            <a:pPr algn="r" rtl="1" fontAlgn="auto">
              <a:spcAft>
                <a:spcPts val="0"/>
              </a:spcAft>
              <a:defRPr/>
            </a:pPr>
            <a:r>
              <a:rPr lang="fa-IR" dirty="0" smtClean="0"/>
              <a:t>زندگی کوتاه تر از آن است که رویاهای دیگران را دنبال کنید.</a:t>
            </a:r>
            <a:endParaRPr lang="en-US" dirty="0"/>
          </a:p>
        </p:txBody>
      </p:sp>
      <p:sp>
        <p:nvSpPr>
          <p:cNvPr id="51203" name="TextBox 3"/>
          <p:cNvSpPr txBox="1">
            <a:spLocks noChangeArrowheads="1"/>
          </p:cNvSpPr>
          <p:nvPr/>
        </p:nvSpPr>
        <p:spPr bwMode="auto">
          <a:xfrm>
            <a:off x="685800" y="2286000"/>
            <a:ext cx="2640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Steve Jobs, Apple’s CEO</a:t>
            </a:r>
          </a:p>
        </p:txBody>
      </p:sp>
      <p:pic>
        <p:nvPicPr>
          <p:cNvPr id="5121" name="Picture 1" descr="C:\Users\khashabi\Desktop\pics\education---smiling-university-student-47fe63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BF4F9"/>
              </a:clrFrom>
              <a:clrTo>
                <a:srgbClr val="EBF4F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2694208"/>
            <a:ext cx="5334000" cy="3554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C:\Users\khashabi\Desktop\pics\2695222949_d229f78a4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7828"/>
            <a:ext cx="7086600" cy="4717021"/>
          </a:xfrm>
          <a:prstGeom prst="rect">
            <a:avLst/>
          </a:prstGeom>
          <a:noFill/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352800" y="457200"/>
            <a:ext cx="1295400" cy="914400"/>
          </a:xfrm>
        </p:spPr>
        <p:txBody>
          <a:bodyPr>
            <a:normAutofit/>
          </a:bodyPr>
          <a:lstStyle/>
          <a:p>
            <a:pPr algn="r" rtl="1" fontAlgn="auto">
              <a:spcAft>
                <a:spcPts val="0"/>
              </a:spcAft>
              <a:defRPr/>
            </a:pPr>
            <a:r>
              <a:rPr lang="fa-IR" sz="4800" dirty="0" smtClean="0">
                <a:latin typeface="Times New Roman" pitchFamily="18" charset="0"/>
                <a:cs typeface="Times New Roman" pitchFamily="18" charset="0"/>
              </a:rPr>
              <a:t>پایان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239000" cy="853440"/>
          </a:xfrm>
        </p:spPr>
        <p:txBody>
          <a:bodyPr/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منابع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239000" cy="4846320"/>
          </a:xfrm>
        </p:spPr>
        <p:txBody>
          <a:bodyPr/>
          <a:lstStyle/>
          <a:p>
            <a:r>
              <a:rPr lang="fa-IR" dirty="0" smtClean="0"/>
              <a:t>هنر پذیرش گرفتن: علی فتحعلیان </a:t>
            </a:r>
          </a:p>
          <a:p>
            <a:r>
              <a:rPr lang="fa-IR" dirty="0" smtClean="0"/>
              <a:t>بدون نام، </a:t>
            </a:r>
            <a:r>
              <a:rPr lang="en-US" dirty="0" smtClean="0"/>
              <a:t>How to Apply</a:t>
            </a:r>
            <a:endParaRPr lang="fa-IR" dirty="0" smtClean="0"/>
          </a:p>
          <a:p>
            <a:endParaRPr lang="fa-I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242048" cy="1143000"/>
          </a:xfrm>
        </p:spPr>
        <p:txBody>
          <a:bodyPr>
            <a:normAutofit/>
          </a:bodyPr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کلیدی های موفقیت در رزومه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295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معدل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تجربیات تحقیقاتی(از </a:t>
            </a:r>
            <a:r>
              <a:rPr lang="fa-IR" sz="2800" dirty="0">
                <a:latin typeface="Times New Roman" pitchFamily="18" charset="0"/>
                <a:cs typeface="Times New Roman" pitchFamily="18" charset="0"/>
              </a:rPr>
              <a:t>جمله مقاله ها</a:t>
            </a: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) و سایر افتخارات علمی</a:t>
            </a:r>
            <a:endParaRPr kumimoji="0" lang="fa-IR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1443" name="Picture 3" descr="C:\Users\khashabi\Desktop\pics\success_bab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590800"/>
            <a:ext cx="5105400" cy="33736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از همین الان باید جدی شروع به کار کنید!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2466" name="Picture 2" descr="C:\Users\khashabi\Desktop\pics\1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429000"/>
            <a:ext cx="3810000" cy="2857500"/>
          </a:xfrm>
          <a:prstGeom prst="rect">
            <a:avLst/>
          </a:prstGeom>
          <a:noFill/>
        </p:spPr>
      </p:pic>
      <p:sp>
        <p:nvSpPr>
          <p:cNvPr id="4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درس هایتان را بهینه بخوانید!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برنامه ریزی کنید!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شروع به پژوهش در زمینه دلخواه کنید!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بزرگترین مساله انتخاب زمینه ی علاقه تان است! 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باید هرچه سریع تر آن را انتخاب کنید!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علاقه مهترین پارامتر برای این نکته است.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7586" name="Picture 2" descr="C:\Users\khashabi\Desktop\pics\stock-photo-young-handsome-male-college-student-sitting-in-a-classroom-full-of-students-during-class-color-91594031.jpg"/>
          <p:cNvPicPr>
            <a:picLocks noChangeAspect="1" noChangeArrowheads="1"/>
          </p:cNvPicPr>
          <p:nvPr/>
        </p:nvPicPr>
        <p:blipFill>
          <a:blip r:embed="rId2"/>
          <a:srcRect b="12191"/>
          <a:stretch>
            <a:fillRect/>
          </a:stretch>
        </p:blipFill>
        <p:spPr bwMode="auto">
          <a:xfrm>
            <a:off x="2362200" y="2819400"/>
            <a:ext cx="4191000" cy="3841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latin typeface="Times New Roman" pitchFamily="18" charset="0"/>
                <a:cs typeface="Times New Roman" pitchFamily="18" charset="0"/>
              </a:rPr>
              <a:t>در علاقه تان عمیق شوید!</a:t>
            </a:r>
            <a:endParaRPr lang="fa-I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0" y="1676400"/>
            <a:ext cx="7848600" cy="3657600"/>
          </a:xfrm>
          <a:prstGeom prst="rect">
            <a:avLst/>
          </a:prstGeom>
        </p:spPr>
        <p:txBody>
          <a:bodyPr/>
          <a:lstStyle/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buFont typeface="Wingdings 2"/>
              <a:buChar char=""/>
              <a:defRPr/>
            </a:pPr>
            <a:r>
              <a:rPr lang="fa-IR" sz="2800" dirty="0" smtClean="0">
                <a:latin typeface="Times New Roman" pitchFamily="18" charset="0"/>
                <a:cs typeface="Times New Roman" pitchFamily="18" charset="0"/>
              </a:rPr>
              <a:t>عمیق بودن، بهتر از علاقه های پراکنده و کم عمق است! </a:t>
            </a:r>
          </a:p>
          <a:p>
            <a:pPr marL="274320" lvl="0" indent="-256032">
              <a:spcBef>
                <a:spcPts val="600"/>
              </a:spcBef>
              <a:buClr>
                <a:schemeClr val="tx2"/>
              </a:buClr>
              <a:buSzPct val="73000"/>
              <a:defRPr/>
            </a:pPr>
            <a:endParaRPr lang="fa-IR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3490" name="Picture 2" descr="C:\Users\khashabi\Desktop\pics\research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3250" y="2590800"/>
            <a:ext cx="5397500" cy="3581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396</TotalTime>
  <Words>1274</Words>
  <Application>Microsoft Office PowerPoint</Application>
  <PresentationFormat>On-screen Show (4:3)</PresentationFormat>
  <Paragraphs>201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Opulent</vt:lpstr>
      <vt:lpstr>Apply!  The AUT way… </vt:lpstr>
      <vt:lpstr>قدم ها</vt:lpstr>
      <vt:lpstr>تصمیم خود را بگیرید!</vt:lpstr>
      <vt:lpstr>Slide 4</vt:lpstr>
      <vt:lpstr>قدم بزرگ: رزومه</vt:lpstr>
      <vt:lpstr>کلیدی های موفقیت در رزومه</vt:lpstr>
      <vt:lpstr>از همین الان باید جدی شروع به کار کنید!</vt:lpstr>
      <vt:lpstr>بزرگترین مساله انتخاب زمینه ی علاقه تان است! </vt:lpstr>
      <vt:lpstr>در علاقه تان عمیق شوید!</vt:lpstr>
      <vt:lpstr>مقاله دهید!</vt:lpstr>
      <vt:lpstr>بزرگترین دوست شما!</vt:lpstr>
      <vt:lpstr>Slide 12</vt:lpstr>
      <vt:lpstr>پژوهش کردن با درس خواندن خیلی تفاوت دارد!</vt:lpstr>
      <vt:lpstr>Contribution با innovation تفاوت دارد!</vt:lpstr>
      <vt:lpstr>اگر می خواهید بدانید چطور باید مقاله خوب نوشت، مقاله های خوب زیاد بخوانید! </vt:lpstr>
      <vt:lpstr>زیاد بنویسید!</vt:lpstr>
      <vt:lpstr>مجهز باشید!</vt:lpstr>
      <vt:lpstr>آزمون های زبان!</vt:lpstr>
      <vt:lpstr>صفحه ی اینترنتی!</vt:lpstr>
      <vt:lpstr>تحقیق کنید</vt:lpstr>
      <vt:lpstr>پروفایل سازی کنید</vt:lpstr>
      <vt:lpstr>دکترا یا ارشد؟</vt:lpstr>
      <vt:lpstr>مخاطبان خود را خوب بشناسید</vt:lpstr>
      <vt:lpstr>یک لباس به تن همه نمی رود!</vt:lpstr>
      <vt:lpstr>زمان بندی ایمیل زدن</vt:lpstr>
      <vt:lpstr>استراتژی داشته باشید</vt:lpstr>
      <vt:lpstr>انتظار بیجا نداشته باشید!</vt:lpstr>
      <vt:lpstr>Statement of Purpose</vt:lpstr>
      <vt:lpstr>میزان رقابت</vt:lpstr>
      <vt:lpstr>خبر بد</vt:lpstr>
      <vt:lpstr>رقبای شما </vt:lpstr>
      <vt:lpstr>خبر خوب </vt:lpstr>
      <vt:lpstr>ابزارهایی که دارید را به خوبی بشناسید و در استفاده از آنها هدفمند و با برنامه عمل کنید.</vt:lpstr>
      <vt:lpstr>برای هر کلمه در هر جزء ، هدف و برنامه داشته باشید. فضای شما محدود است ولی قدرت خلاقیت شما نا محدود</vt:lpstr>
      <vt:lpstr>متفاوت باشید</vt:lpstr>
      <vt:lpstr>شما چیز بیشتری از یک رزومه و تعدادی عدد هستید.</vt:lpstr>
      <vt:lpstr>متفاوت بودن هنر است</vt:lpstr>
      <vt:lpstr>چند راه حل </vt:lpstr>
      <vt:lpstr>Statement of Purpose!</vt:lpstr>
      <vt:lpstr>توصیه نامه</vt:lpstr>
      <vt:lpstr>مرز بین جسارت و بی ادبی !</vt:lpstr>
      <vt:lpstr>منظم باشید</vt:lpstr>
      <vt:lpstr>سازمان یافته عمل کنید</vt:lpstr>
      <vt:lpstr>زمان ارسال مدارک</vt:lpstr>
      <vt:lpstr>چند توصیه</vt:lpstr>
      <vt:lpstr>هیچ Application  بدون نقص نیست</vt:lpstr>
      <vt:lpstr>یک استراتژی برای هر دانشگاه</vt:lpstr>
      <vt:lpstr>خود را باور کنید</vt:lpstr>
      <vt:lpstr>گرفتن پذیرش کار دشواری است.</vt:lpstr>
      <vt:lpstr>جو دانشگاه و Apply Abroad</vt:lpstr>
      <vt:lpstr>متحد باشید!!</vt:lpstr>
      <vt:lpstr>به خود اعتماد داشته باشید</vt:lpstr>
      <vt:lpstr>می توانید از بهترین دانشگاه ها پذیرش بگیرید به شرطی که به قدرتها و توانائی های خود ایمان داشته باشید.</vt:lpstr>
      <vt:lpstr>رویاهایتان را دنبال کنید</vt:lpstr>
      <vt:lpstr>چند نمونه رویا! </vt:lpstr>
      <vt:lpstr>زندگی کوتاه تر از آن است که رویاهای دیگران را دنبال کنید.</vt:lpstr>
      <vt:lpstr>پایان</vt:lpstr>
      <vt:lpstr>منابع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Apply!  The AUT way…</dc:title>
  <dc:creator>khashabi</dc:creator>
  <cp:lastModifiedBy>khashabi</cp:lastModifiedBy>
  <cp:revision>101</cp:revision>
  <dcterms:created xsi:type="dcterms:W3CDTF">2012-05-25T16:52:05Z</dcterms:created>
  <dcterms:modified xsi:type="dcterms:W3CDTF">2012-05-25T23:28:28Z</dcterms:modified>
</cp:coreProperties>
</file>